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3"/>
    <p:sldId id="1140" r:id="rId4"/>
    <p:sldId id="1142" r:id="rId5"/>
    <p:sldId id="1143" r:id="rId6"/>
    <p:sldId id="1169" r:id="rId7"/>
    <p:sldId id="1170" r:id="rId8"/>
    <p:sldId id="1171" r:id="rId9"/>
    <p:sldId id="1172" r:id="rId10"/>
    <p:sldId id="1173" r:id="rId11"/>
    <p:sldId id="1174" r:id="rId12"/>
    <p:sldId id="1175" r:id="rId13"/>
    <p:sldId id="1176" r:id="rId14"/>
    <p:sldId id="1177" r:id="rId15"/>
    <p:sldId id="1178" r:id="rId16"/>
    <p:sldId id="1179" r:id="rId17"/>
    <p:sldId id="1180" r:id="rId18"/>
    <p:sldId id="1181" r:id="rId19"/>
    <p:sldId id="1182" r:id="rId20"/>
    <p:sldId id="1183" r:id="rId21"/>
    <p:sldId id="1184" r:id="rId22"/>
    <p:sldId id="1185" r:id="rId23"/>
    <p:sldId id="1186" r:id="rId24"/>
    <p:sldId id="1188" r:id="rId25"/>
    <p:sldId id="1144" r:id="rId26"/>
    <p:sldId id="1145" r:id="rId27"/>
    <p:sldId id="1146" r:id="rId28"/>
    <p:sldId id="1147" r:id="rId29"/>
    <p:sldId id="1148" r:id="rId30"/>
    <p:sldId id="1149" r:id="rId31"/>
    <p:sldId id="1150" r:id="rId32"/>
    <p:sldId id="1151" r:id="rId33"/>
    <p:sldId id="1152" r:id="rId34"/>
    <p:sldId id="1153" r:id="rId35"/>
    <p:sldId id="1154" r:id="rId36"/>
    <p:sldId id="1155" r:id="rId37"/>
    <p:sldId id="1156" r:id="rId38"/>
    <p:sldId id="1157" r:id="rId39"/>
    <p:sldId id="1158" r:id="rId40"/>
    <p:sldId id="1159" r:id="rId41"/>
    <p:sldId id="1160" r:id="rId4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06" autoAdjust="0"/>
  </p:normalViewPr>
  <p:slideViewPr>
    <p:cSldViewPr showGuides="1">
      <p:cViewPr varScale="1">
        <p:scale>
          <a:sx n="108" d="100"/>
          <a:sy n="108" d="100"/>
        </p:scale>
        <p:origin x="138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质检卷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B09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莆田市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届初中毕业班质量调研测试试卷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如图所示，水平地面上有底面积为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的薄壁柱形容器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内有质量为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、棱长为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的正方体物块，物块被一根与容器底部相连的细线拉住，水的深度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物块受到的浮力为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绳子的拉力为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 N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容器中水的质量为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剪断细绳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最终液面下降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cm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5286" y="1844824"/>
            <a:ext cx="3181350" cy="2447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63358" y="435823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4926" y="19592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如图所示，电源电压恒为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，滑动变阻器的规格为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，电流表的量程为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0~3A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，小灯泡上标有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2W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的字样，灯丝电阻保持不变，为保证电路各元件正常安全使用，则（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当闭合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滑动变阻器接入电路的最小值是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当闭合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滑动变阻器的电功率最大值为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都闭合时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电路消耗的总功率最大值为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都闭合时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滑动变阻器的阻值取值范围是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16~20 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1310" y="1844824"/>
            <a:ext cx="3378449" cy="18709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70042" y="357301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0424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　非选择题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填空题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年是我国探月工程实施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周年，实现从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再到部分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的跨越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结合上述材料回答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15~16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鹊桥二号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中继通信卫星加速升空时，机械能变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；卫星通过发射和接收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实现地月通信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55446" y="299695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58702" y="3560454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嫦娥六号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探测器完成了人类首次月球背面采样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如图所示，探测器的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设计成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大脚掌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，主要是为了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对月面的压强；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末端采样器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点转动将月壤铲起，它是一个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杠杆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1566" y="2564904"/>
            <a:ext cx="6477000" cy="29146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8292" y="580526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53086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减小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81208" y="189388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费力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如图所示，同学们表演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气球悬浮术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时，先用毛皮反复摩擦两个气球，随后两气球自动分开，这是因为摩擦使气球带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电荷而相互排斥；接着老师用带电的气球靠近碎纸片，纸片被吸起，说明带电体能吸引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2333" y="2708222"/>
            <a:ext cx="3975310" cy="29519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18213" y="573325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28957" y="1357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同种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11430" y="1938144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轻小物体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如图所示为《天工开物》中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场中打稻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的场景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将稻穗抓起，用力摔打在木凳边缘上，这时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由运动变为静止，而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由于惯性继续保持原来的运动状态，所以能将稻粒从稻秆上打落下来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稻秆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稻粒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2357" y="2457310"/>
            <a:ext cx="2192580" cy="34358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26873" y="581997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8782" y="135740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稻秆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03318" y="1357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稻粒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697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夜幕降临，木兰溪大桥灯火璀璨，如图所示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是由光的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形成的；若水面上涨，水中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灯影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到水面的距离变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400" kern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某品牌新能源车采用了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兆瓦闪充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技术，可实现最高充电电压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，最大充电电流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若以最高电压、最大电流充电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min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可让电池储存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∙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的能量；若该车的机械效率为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80%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，车匀速直线行驶时牵引力为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 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，则这些能量可让该车行驶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忽略电池充、放电过程中的能量损失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974" y="1844824"/>
            <a:ext cx="3769006" cy="21345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46284" y="38610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19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646" y="83671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反射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895406" y="1298377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52577" y="4860534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100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86694" y="5949280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480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作图题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请在图中画出光从水中射入空气后折射光线的大致位置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2918" y="2564904"/>
            <a:ext cx="5256584" cy="29300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195" y="2060848"/>
            <a:ext cx="5486029" cy="28177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3292" y="1918573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闭合后，小磁针静止时指向如图所示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请在图中两个虚线框内分别标出螺线管的磁极和电源的极性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6574" y="1876366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2486875"/>
            <a:ext cx="4352906" cy="23775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17903" y="519960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075" y="2312545"/>
            <a:ext cx="5244893" cy="2726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简答题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冰壶比赛时，运动员穿的两只鞋的鞋底材质不同，蹬冰鞋（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橡胶底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）和滑行鞋（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塑料底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滑行时，全身由滑行鞋支撑，蹬冰鞋不与冰面接触；启动或制动时，改用蹬冰鞋接触冰面进行控制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）从摩擦力的影响因素分析，采用不同鞋底的原因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915034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滑行鞋底采用塑料材质是通过减小接触面的粗糙程度来减小摩擦力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或蹬冰鞋底采用橡胶材质是通过增大接触面粗糙程度来增大摩擦力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或塑料鞋底比橡胶鞋底接触面的粗糙程度小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摩擦力小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3398" y="2770969"/>
            <a:ext cx="3841835" cy="15347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82540" y="434120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Ⅰ</a:t>
            </a: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　选择题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在每小题给出的四个选项中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只有一项是符合题目要求的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地理的两极和地磁场的两极并不重合，世界上最早记录这一现象的人是（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沈括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法拉第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下列物理量符合生活实际的是（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一个鸡蛋质量约为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150 g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人感觉最舒适的温度是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冰箱正常工作时的电流约为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声音在空气中传播的速度是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m/s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31710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87094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）运动员向后蹬地人会向前运动的原因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221088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物体间力的作用是相互的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人给地面向后的力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则地面给人向前的力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或者力可以改变物体的运动状态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6894" y="1538208"/>
            <a:ext cx="4956856" cy="19802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03547" y="344614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实验题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测量小球运动的速度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实验中，让小球从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点由静止开始沿斜面运动，并记录小球在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三个位置的时刻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数字分别表示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）实验原理是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）实验中为了方便计时，应使斜面的坡度较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）小球在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段的平均速度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_________m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段的平均速度为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）测量小球到达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点的时间，如果小球未到达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点就停止计时，测量 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段的平均速度将会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无影响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6684" y="354297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24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2782838" y="2348301"/>
                <a:ext cx="1226618" cy="584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i="1">
                    <a:latin typeface="+mn-lt"/>
                    <a:ea typeface="等线" panose="02010600030101010101" pitchFamily="2" charset="-122"/>
                  </a:rPr>
                  <a:t>v</a:t>
                </a:r>
                <a:r>
                  <a:rPr lang="en-US" altLang="zh-CN" sz="2400">
                    <a:latin typeface="+mn-lt"/>
                    <a:ea typeface="等线" panose="0201060003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latin typeface="+mn-lt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838" y="2348301"/>
                <a:ext cx="1226618" cy="584904"/>
              </a:xfrm>
              <a:prstGeom prst="rect">
                <a:avLst/>
              </a:prstGeom>
              <a:blipFill rotWithShape="1">
                <a:blip r:embed="rId1"/>
                <a:stretch>
                  <a:fillRect l="-22" t="-12" r="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1054646" y="350274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缓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1190" y="4149080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0.5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70677" y="472514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＜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06774" y="577864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偏大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1390" y="2131699"/>
            <a:ext cx="4014422" cy="1603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水在沸腾前后温度变化的特点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）如图甲所示，温度计使用不当之处是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）调整后进行实验，每隔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记录一次温度计的示数，其中第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min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时的温度计示数如图乙所示，为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实验数据记录如表格所示，水的沸点是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790950" y="1988840"/>
          <a:ext cx="7848873" cy="1196712"/>
        </p:xfrm>
        <a:graphic>
          <a:graphicData uri="http://schemas.openxmlformats.org/drawingml/2006/table">
            <a:tbl>
              <a:tblPr firstRow="1" firstCol="1" bandRow="1"/>
              <a:tblGrid>
                <a:gridCol w="1428354"/>
                <a:gridCol w="713391"/>
                <a:gridCol w="713391"/>
                <a:gridCol w="713391"/>
                <a:gridCol w="713391"/>
                <a:gridCol w="713391"/>
                <a:gridCol w="713391"/>
                <a:gridCol w="713391"/>
                <a:gridCol w="713391"/>
                <a:gridCol w="713391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92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94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97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347329"/>
            <a:ext cx="2986709" cy="21941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10161" y="347710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39222" y="4131828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湿度计的液泡碰到容器底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903029" y="5229200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ea typeface="等线" panose="02010600030101010101" pitchFamily="2" charset="-122"/>
              </a:rPr>
              <a:t>96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5805264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98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）煮饺子时，通过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的方式改变饺子的内能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如图丙所示，水沸腾后通常会往锅里加入冷水，使其停止沸腾，继续加热会再次沸腾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下面能反映整个过程中水温随时间变化的图像是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50" y="3447584"/>
            <a:ext cx="11761305" cy="2520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18942" y="147710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热传递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30034" y="26181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>
              <a:latin typeface="+mn-lt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87175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）为缩短实验时间，可采取的措施是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8692" y="836712"/>
            <a:ext cx="4825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减少水的质量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或提高水的初温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探究凸透镜成像的规律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）为了便于观察，本实验应在光线较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的环境中进行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）如图甲所示，用一束平行光正对凸透镜照射，移动光屏，直到光屏上出现一个最小、最亮的光斑，则该凸透镜的焦距为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形光源、凸透镜和光屏依次放在光具座上，调节三者的中心在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6894" y="3641249"/>
            <a:ext cx="8337507" cy="2120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49232" y="575511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49232" y="136590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暗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49232" y="2492896"/>
            <a:ext cx="737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10.0</a:t>
            </a:r>
            <a:endParaRPr lang="zh-CN" altLang="en-US">
              <a:latin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6614" y="3558207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同一高度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）如图乙所示，光屏上呈现清晰的像，这与生活中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的成像原理相同；若保持光源和光屏位置不变，将透镜移到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刻度处可使光屏上再次呈现清晰的像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）实验中，将一副眼镜放在光源和凸透镜之间靠近凸透镜的位置，发现原来清晰的像变模糊了，此时将光屏向远离凸透镜的方向移动，光屏上再次呈现清晰的像，说明该眼镜是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1030" y="3537106"/>
            <a:ext cx="7291351" cy="18541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63358" y="566076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79787" y="746120"/>
            <a:ext cx="2659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投影仪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幻灯机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5570" y="143073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+mn-lt"/>
                <a:cs typeface="Times New Roman" panose="02020603050405020304" pitchFamily="18" charset="0"/>
              </a:rPr>
              <a:t>65</a:t>
            </a:r>
            <a:endParaRPr lang="zh-CN" altLang="en-US">
              <a:latin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0790" y="357301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近视眼镜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测量小灯泡电阻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的实验中，准备了以下器材：电源、小灯泡（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额定电压为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）、电流表、电压表、规格为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的滑动变阻器、开关、导线若干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）请在图甲中用笔画线代替导线将实物电路连接完整，要求：导线不能交叉，滑片向右移动时，灯泡变暗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4966" y="3465150"/>
            <a:ext cx="6807415" cy="27549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59302" y="6039348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zh-CN" altLang="zh-CN" sz="2400" b="0" kern="100" smtClean="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3465150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819" y="3493756"/>
            <a:ext cx="3880453" cy="2697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）闭合开关前，发现电流表的指针偏转如图乙所示，可能的原因是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）闭合开关，移动滑片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，灯泡始终不亮，电压表无示数，电流表有示数，则电路故障可能是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）故障排除后，进行多次测量，作出了小灯泡的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图像，如图丙所示，小灯泡正常发光时电阻为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614" y="4043209"/>
            <a:ext cx="5688632" cy="23021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7862" y="3989300"/>
            <a:ext cx="2582765" cy="24591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97535" y="609329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1332454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电流表没有调零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10830" y="2351714"/>
            <a:ext cx="3587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小灯泡</a:t>
            </a:r>
            <a:r>
              <a:rPr lang="zh-CN" altLang="zh-CN" sz="2400" kern="100">
                <a:cs typeface="Times New Roman" panose="02020603050405020304" pitchFamily="18" charset="0"/>
              </a:rPr>
              <a:t>（</a:t>
            </a:r>
            <a:r>
              <a:rPr lang="zh-CN" altLang="zh-CN" sz="2400" kern="100">
                <a:ea typeface="楷体" panose="02010609060101010101" pitchFamily="49" charset="-122"/>
                <a:cs typeface="Times New Roman" panose="02020603050405020304" pitchFamily="18" charset="0"/>
              </a:rPr>
              <a:t>或电压表</a:t>
            </a:r>
            <a:r>
              <a:rPr lang="zh-CN" altLang="zh-CN" sz="2400" kern="100">
                <a:cs typeface="Times New Roman" panose="02020603050405020304" pitchFamily="18" charset="0"/>
              </a:rPr>
              <a:t>）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短路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30910" y="363069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10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）如图丁所示，用该灯泡和电流表测未知电阻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的阻值步骤如下：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，闭合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，移动滑片，使电流表示数为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保持滑片位置不变，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，读出电流表示数为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i="1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0910" y="3054444"/>
            <a:ext cx="3920206" cy="273942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18942" y="1900282"/>
            <a:ext cx="3068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 sz="2400">
                <a:ea typeface="黑体" panose="02010609060101010101" pitchFamily="49" charset="-122"/>
              </a:rPr>
              <a:t>S</a:t>
            </a:r>
            <a:r>
              <a:rPr lang="en-US" altLang="zh-CN" sz="2400" baseline="-25000">
                <a:ea typeface="黑体" panose="02010609060101010101" pitchFamily="49" charset="-122"/>
              </a:rPr>
              <a:t>2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闭合</a:t>
            </a:r>
            <a:r>
              <a:rPr lang="en-US" altLang="zh-CN" sz="2400">
                <a:ea typeface="黑体" panose="02010609060101010101" pitchFamily="49" charset="-122"/>
              </a:rPr>
              <a:t>S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ea typeface="黑体" panose="02010609060101010101" pitchFamily="49" charset="-122"/>
              </a:rPr>
              <a:t>S</a:t>
            </a:r>
            <a:r>
              <a:rPr lang="en-US" altLang="zh-CN" sz="2400" baseline="-25000">
                <a:ea typeface="黑体" panose="02010609060101010101" pitchFamily="49" charset="-122"/>
              </a:rPr>
              <a:t>1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94806" y="249289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15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）在跨学科实践活动中，同学们以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自制密度计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为主题开展研究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【项目提出】某工厂生产的工业酒精密度约为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kg/m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用密度计测量酒精的密度，是一种初步判断酒精是否合格的简单方法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【项目要求】设计一个能用来判断酒精是否合格的密度计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【项目设计】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研究团队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4686" y="4005064"/>
            <a:ext cx="9918240" cy="1880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590401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莆田元宵活动中，鼓手用不同的力度敲击鼓面是为了改变声音的（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音色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南极秦岭站外立面的建筑材料选用保温好、强度高的合金钢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HSLA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，该钢材的物理性质是（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导热性能差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硬度低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比热容大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74726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）将杠杆改装成一个液体密度计，该装置可测量小桶内液体的密度，将容积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mL 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的小桶挂在左边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刻度处，指针偏转如图甲所示，向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调节平衡螺母使杠杆水平平衡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）用调好的天平测出重物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的质量，如图乙，则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）在小桶中装满待测酒精，调节重物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直到杠杆重新水平平衡，若重物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位于杠杆右边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刻度处，则该酒精是合格的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4686" y="4162440"/>
            <a:ext cx="9918240" cy="1880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42003" y="6061386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9582" y="138315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76621" y="252077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20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58702" y="357301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16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）保持小桶位置不变，为了增大该密度计的测量范围，可以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2678" y="2060848"/>
            <a:ext cx="9918240" cy="1880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69995" y="3959794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03518" y="815721"/>
            <a:ext cx="2555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增加重物</a:t>
            </a:r>
            <a:r>
              <a:rPr lang="en-US" altLang="zh-CN" sz="2400" i="1">
                <a:ea typeface="等线" panose="02010600030101010101" pitchFamily="2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的质量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研究团队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）取一根粗细均匀的吸管，在其下端塞入适量金属丝并用石蜡封口，不但改变了吸管的重力，还能使其竖直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在水面上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）自制密度计的质量为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，横截面积为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，将密度计放入待测酒精中，静止时浸入深度为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如图丁所示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），用给定的物理量符号写出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酒精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的表达式为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若要提高该密度计的精确度，可采用的措施是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减小金属丝的质量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换用更细的吸管　　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换用更短的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吸管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390" y="3501008"/>
            <a:ext cx="1512168" cy="22473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75326" y="5748340"/>
            <a:ext cx="280076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［（第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题（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）］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78345" y="191683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漂浮　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9695606" y="2852936"/>
                <a:ext cx="1511952" cy="584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i="1">
                    <a:ea typeface="等线" panose="02010600030101010101" pitchFamily="2" charset="-122"/>
                  </a:rPr>
                  <a:t>ρ</a:t>
                </a:r>
                <a:r>
                  <a:rPr lang="zh-CN" altLang="zh-CN" sz="24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酒精</a:t>
                </a:r>
                <a:r>
                  <a:rPr lang="en-US" altLang="zh-CN" sz="2400">
                    <a:ea typeface="等线" panose="0201060003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𝑺𝒉</m:t>
                        </m:r>
                      </m:den>
                    </m:f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606" y="2852936"/>
                <a:ext cx="1511952" cy="584904"/>
              </a:xfrm>
              <a:prstGeom prst="rect">
                <a:avLst/>
              </a:prstGeom>
              <a:blipFill rotWithShape="1">
                <a:blip r:embed="rId2"/>
                <a:stretch>
                  <a:fillRect l="-28" t="-88" r="29" b="-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6527254" y="36124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黑体" panose="02010609060101010101" pitchFamily="49" charset="-122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计算题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小题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，断开开关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；再闭合开关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，电流表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示数为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）电源电压；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2343" y="2919219"/>
            <a:ext cx="10486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闭合开关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电路只有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连入电路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2A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50Ω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10V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4479" y="3514155"/>
            <a:ext cx="247535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="0" i="1" kern="100">
                <a:solidFill>
                  <a:srgbClr val="000000"/>
                </a:solidFill>
                <a:cs typeface="Times New Roman" panose="02020603050405020304" pitchFamily="18" charset="0"/>
              </a:rPr>
              <a:t>R</a:t>
            </a:r>
            <a:r>
              <a:rPr lang="en-US" altLang="zh-CN" sz="2400" b="0" kern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的阻值；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34566" y="4151283"/>
                <a:ext cx="11449272" cy="15099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闭合开关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并联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通过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的电流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2A</a:t>
                </a:r>
                <a:r>
                  <a:rPr lang="zh-CN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2A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两端的电压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10V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10Ω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4151283"/>
                <a:ext cx="11449272" cy="1509965"/>
              </a:xfrm>
              <a:prstGeom prst="rect">
                <a:avLst/>
              </a:prstGeom>
              <a:blipFill rotWithShape="1">
                <a:blip r:embed="rId1"/>
                <a:stretch>
                  <a:fillRect l="-5" t="-19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8303" y="2144099"/>
            <a:ext cx="2381840" cy="12204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119947" y="347451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29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37331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通电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产生的热量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360854" y="5943519"/>
                <a:ext cx="10774912" cy="653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通电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 min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产生的热量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＝（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1A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kern="100" baseline="300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300 s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3 000 J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5943519"/>
                <a:ext cx="10774912" cy="653833"/>
              </a:xfrm>
              <a:prstGeom prst="rect">
                <a:avLst/>
              </a:prstGeom>
              <a:blipFill rotWithShape="1">
                <a:blip r:embed="rId3"/>
                <a:stretch>
                  <a:fillRect l="-2" t="-4746" r="4" b="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日，全球首个人形机器人半程马拉松在北京举行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如图甲所示的机器人，它的质量是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55 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，每只脚与水平地面的接触面积是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 cm</a:t>
            </a:r>
            <a:r>
              <a:rPr lang="en-US" altLang="zh-CN" kern="100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机器人以恒定的功率在某段路面上由静止开始直线运动，共用时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，如图乙所示是速度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变化的关系图像，如图丙所示是牵引力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变化的关系图像，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573" y="3137954"/>
            <a:ext cx="10140295" cy="27313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62308" y="5869273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）机器人在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7~12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内通过的路程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09986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机器人</a:t>
            </a:r>
            <a:r>
              <a:rPr lang="en-US" altLang="zh-CN" sz="2400" kern="100">
                <a:cs typeface="Times New Roman" panose="02020603050405020304" pitchFamily="18" charset="0"/>
              </a:rPr>
              <a:t>7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~</a:t>
            </a:r>
            <a:r>
              <a:rPr lang="en-US" altLang="zh-CN" sz="2400" kern="100">
                <a:cs typeface="Times New Roman" panose="02020603050405020304" pitchFamily="18" charset="0"/>
              </a:rPr>
              <a:t>12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做匀速直线运动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7~12s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内通过的路程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vt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3m/s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5s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15m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550" y="4221088"/>
            <a:ext cx="495520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）机器人站立时对地面的压强；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72876" y="4794162"/>
                <a:ext cx="11410962" cy="15871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机器人跟水平面的接触面积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25m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5m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机器人的重力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55 kg </a:t>
                </a:r>
                <a:r>
                  <a:rPr lang="en-US" altLang="zh-CN" sz="2400" kern="10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N/kg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550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机器人对水平地面的压强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550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05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1" i="1" kern="10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76" y="4794162"/>
                <a:ext cx="11410962" cy="1587166"/>
              </a:xfrm>
              <a:prstGeom prst="rect">
                <a:avLst/>
              </a:prstGeom>
              <a:blipFill rotWithShape="1">
                <a:blip r:embed="rId1"/>
                <a:stretch>
                  <a:fillRect l="-1" t="-1955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134" y="928331"/>
            <a:ext cx="6296325" cy="16959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394556" y="2694897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）机器人在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0~12 s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内牵引力所做的功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460919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机器人的功率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Fv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100 N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3m/s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300 W</a:t>
            </a:r>
            <a:r>
              <a:rPr lang="zh-CN" altLang="zh-CN" sz="2400" kern="100">
                <a:cs typeface="Times New Roman" panose="02020603050405020304" pitchFamily="18" charset="0"/>
              </a:rPr>
              <a:t>；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机器人以恒定的功率运动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0~12 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的功率不变</a:t>
            </a:r>
            <a:r>
              <a:rPr lang="zh-CN" altLang="zh-CN" sz="2400" kern="100"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0~12 s</a:t>
            </a: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做的功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ea typeface="黑体" panose="02010609060101010101" pitchFamily="49" charset="-122"/>
                <a:cs typeface="Times New Roman" panose="02020603050405020304" pitchFamily="18" charset="0"/>
              </a:rPr>
              <a:t>Pt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300 W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12 s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3 600 J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2798" y="1568365"/>
            <a:ext cx="8286349" cy="22319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42003" y="3884671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）小新家楼顶上装有底面积为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的柱形水箱，如图甲所示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水箱内装有底面积为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 cm</a:t>
            </a:r>
            <a:r>
              <a:rPr lang="en-US" altLang="zh-CN" kern="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的实心长方体细杆，细杆上方固定在力敏电阻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上，已知定值电阻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往水箱里面注水，细杆对力敏电阻的作用力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与力敏电阻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的关系如表所示，细杆对力敏电阻的作用力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随注水质量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变化的关系如图乙所示，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N/kg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834" y="3068960"/>
            <a:ext cx="7178555" cy="251324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175327" y="3429000"/>
          <a:ext cx="4752528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74236"/>
                <a:gridCol w="502027"/>
                <a:gridCol w="435091"/>
                <a:gridCol w="535496"/>
                <a:gridCol w="602433"/>
                <a:gridCol w="803245"/>
              </a:tblGrid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/N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力敏电阻</a:t>
                      </a:r>
                      <a:r>
                        <a:rPr lang="en-US" sz="2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/Ω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218092" y="5528405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）当工作电路的电动水泵工作时，电路中的电流为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，则该电路的电功率；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8582" y="5158933"/>
            <a:ext cx="7798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工作电路的电功率</a:t>
            </a:r>
            <a:r>
              <a:rPr lang="en-US" altLang="zh-CN" sz="2400" i="1" kern="100">
                <a:cs typeface="Times New Roman" panose="02020603050405020304" pitchFamily="18" charset="0"/>
              </a:rPr>
              <a:t>P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i="1" kern="100">
                <a:cs typeface="Times New Roman" panose="02020603050405020304" pitchFamily="18" charset="0"/>
              </a:rPr>
              <a:t>U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en-US" altLang="zh-CN" sz="2400" i="1" kern="100">
                <a:cs typeface="Times New Roman" panose="02020603050405020304" pitchFamily="18" charset="0"/>
              </a:rPr>
              <a:t>I</a:t>
            </a:r>
            <a:r>
              <a:rPr lang="zh-CN" altLang="zh-CN" sz="2400" kern="100" baseline="-25000">
                <a:ea typeface="黑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cs typeface="Times New Roman" panose="02020603050405020304" pitchFamily="18" charset="0"/>
              </a:rPr>
              <a:t>220 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smtClean="0"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5 A</a:t>
            </a:r>
            <a:r>
              <a:rPr lang="zh-CN" altLang="zh-CN" sz="2400" kern="100">
                <a:cs typeface="Times New Roman" panose="02020603050405020304" pitchFamily="18" charset="0"/>
              </a:rPr>
              <a:t>＝</a:t>
            </a:r>
            <a:r>
              <a:rPr lang="en-US" altLang="zh-CN" sz="2400" kern="100" smtClean="0">
                <a:ea typeface="黑体" panose="02010609060101010101" pitchFamily="49" charset="-122"/>
                <a:cs typeface="Times New Roman" panose="02020603050405020304" pitchFamily="18" charset="0"/>
              </a:rPr>
              <a:t>1 100 W</a:t>
            </a:r>
            <a:r>
              <a:rPr lang="en-US" altLang="zh-CN" sz="2400" kern="1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484783"/>
            <a:ext cx="8699368" cy="30456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59102" y="455658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）当水箱中装满水，控制电路的电流为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 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时，电磁铁恰好能将衔铁释放，电动水泵停止转动，求此时细杆受到的浮力（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电磁铁线圈电阻忽略不计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45650" y="3625994"/>
                <a:ext cx="11440128" cy="31067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衔铁刚好释放时控制电路总电阻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𝐕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𝐀</m:t>
                        </m:r>
                      </m:den>
                    </m:f>
                  </m:oMath>
                </a14:m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控制电路中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跟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串联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 －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Ω 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Ω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查表可知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4 Ω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细杆对力敏电阻的作用力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根据力的作用是相互的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力敏电阻对细杆的作用力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根据图乙可知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当细杆不受浮力时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杆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所以水泵刚好停止工作时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杆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2 N</a:t>
                </a:r>
                <a:r>
                  <a:rPr lang="zh-CN" altLang="zh-CN" sz="2400" kern="10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8 N</a:t>
                </a:r>
                <a:r>
                  <a:rPr lang="zh-CN" altLang="zh-CN" sz="2400" kern="10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N</a:t>
                </a:r>
                <a:r>
                  <a:rPr lang="en-US" altLang="zh-CN" sz="2400" kern="10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50" y="3625994"/>
                <a:ext cx="11440128" cy="3106748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2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18" y="1708719"/>
            <a:ext cx="5463950" cy="191295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73118" y="3284892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以下不属于安全用电行为的是（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不用湿手接触开关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远离高压带电体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家用电器金属外壳应接地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用铁丝代替保险丝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如图所示，立于浅水区静候捕鱼的苍鹭，乍看好似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御水而行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，产生这种视觉效果所选的参照物是（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苍鹭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流水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河岸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4999" y="3033153"/>
            <a:ext cx="2072708" cy="27659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25148" y="5710721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102" y="9000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86894" y="30544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上述注水过程中，当细杆对力敏电阻的作用力 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4N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时，水箱底部受到水的压力</a:t>
            </a:r>
            <a:r>
              <a:rPr lang="en-US" altLang="zh-CN" kern="10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981135"/>
                <a:ext cx="11485848" cy="49411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4N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浮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′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杆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2N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6N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排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4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浮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altLang="zh-CN" sz="2400" b="1" i="1" kern="10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细杆浸入水中的深度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6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杆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latin typeface="+mn-lt"/>
                    <a:ea typeface="黑体" panose="02010609060101010101" pitchFamily="49" charset="-122"/>
                    <a:cs typeface="Times New Roman" panose="02020603050405020304" pitchFamily="18" charset="0"/>
                  </a:rPr>
                  <a:t>6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由图乙可知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细杆下部水的质量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kg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细杆下的水深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kern="100" baseline="-25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箱</m:t>
                            </m:r>
                          </m:sub>
                        </m:sSub>
                      </m:den>
                    </m:f>
                    <m:r>
                      <a:rPr lang="zh-CN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＝</m:t>
                    </m:r>
                    <m:f>
                      <m:f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</m:num>
                      <m:den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𝐤𝐠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kern="100"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zh-CN" altLang="zh-CN" sz="24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5m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latin typeface="+mn-lt"/>
                    <a:ea typeface="+mj-ea"/>
                    <a:cs typeface="Times New Roman" panose="02020603050405020304" pitchFamily="18" charset="0"/>
                  </a:rPr>
                  <a:t>0.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6 m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kern="100" dirty="0" smtClean="0">
                    <a:latin typeface="+mn-lt"/>
                    <a:ea typeface="+mj-ea"/>
                    <a:cs typeface="Times New Roman" panose="02020603050405020304" pitchFamily="18" charset="0"/>
                  </a:rPr>
                  <a:t>.5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 smtClean="0">
                    <a:latin typeface="+mn-lt"/>
                    <a:ea typeface="+mj-ea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水箱底部受到水的压强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kg/m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N/kg</a:t>
                </a:r>
                <a:r>
                  <a:rPr lang="en-US" altLang="zh-CN" sz="2400" kern="100" dirty="0" smtClean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 smtClean="0">
                    <a:latin typeface="+mn-lt"/>
                    <a:ea typeface="+mj-ea"/>
                    <a:cs typeface="Times New Roman" panose="02020603050405020304" pitchFamily="18" charset="0"/>
                  </a:rPr>
                  <a:t>1.1 </a:t>
                </a:r>
                <a:r>
                  <a:rPr lang="en-US" altLang="zh-CN" sz="2400" kern="1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latin typeface="+mn-lt"/>
                    <a:ea typeface="+mj-ea"/>
                    <a:cs typeface="Times New Roman" panose="02020603050405020304" pitchFamily="18" charset="0"/>
                  </a:rPr>
                  <a:t>1.1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；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箱底受到的压力</a:t>
                </a:r>
                <a:r>
                  <a:rPr lang="en-US" altLang="zh-CN" sz="2400" i="1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压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kern="100" dirty="0" err="1">
                    <a:ea typeface="黑体" panose="02010609060101010101" pitchFamily="49" charset="-122"/>
                    <a:cs typeface="Times New Roman" panose="02020603050405020304" pitchFamily="18" charset="0"/>
                  </a:rPr>
                  <a:t>pS</a:t>
                </a:r>
                <a:r>
                  <a:rPr lang="zh-CN" altLang="zh-CN" sz="2400" kern="100" baseline="-25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箱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kern="100" dirty="0">
                    <a:latin typeface="+mn-lt"/>
                    <a:ea typeface="+mj-ea"/>
                    <a:cs typeface="Times New Roman" panose="02020603050405020304" pitchFamily="18" charset="0"/>
                  </a:rPr>
                  <a:t>.1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2m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kern="100" dirty="0"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dirty="0">
                    <a:latin typeface="+mn-lt"/>
                    <a:ea typeface="+mj-ea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kern="100" baseline="300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kern="1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kern="100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400" kern="100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981135"/>
                <a:ext cx="11485848" cy="4941161"/>
              </a:xfrm>
              <a:prstGeom prst="rect">
                <a:avLst/>
              </a:prstGeom>
              <a:blipFill rotWithShape="1">
                <a:blip r:embed="rId1"/>
                <a:stretch>
                  <a:fillRect l="-2" t="-1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以下描述中，属于凝华现象的是（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雾凇美景　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冰雪消融　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冰封河面　　　　　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冰雕变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瘦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772816"/>
            <a:ext cx="11356224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47134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绿树阴浓夏日长，楼台倒影入池塘；水晶帘动微风起，满架蔷薇一院香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诗中蕴含的物理知识，分析正确的是（　　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阴浓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是由光的反射形成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是由光的折射形成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帘动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说明物体的运动需要力来维持　　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院香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说明分子在不停地做无规则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一场融合科技与民俗的无人机烟花秀在莆田震撼上演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无人机动力系统的核心部件是电动机，能说明电动机工作原理的是（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321" y="2348880"/>
            <a:ext cx="11363754" cy="22322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23198" y="14147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如图所示，使用甲、乙两套装置分别匀速提升两个质量相等的物体，物体上升的高度相等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若甲、乙的拉力 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甲、乙的绳子自由端移动的距离之比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甲、乙的有用功之比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有用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有用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甲、乙的总功之比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甲、乙的机械效率之比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η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η</a:t>
            </a:r>
            <a:r>
              <a:rPr lang="en-US" altLang="zh-CN" kern="100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∶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390" y="1988840"/>
            <a:ext cx="3384376" cy="2793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74676" y="486916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75526" y="14154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下列能用流体压强与流速关系来解释的是（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飞机升力的产生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马德堡半球实验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水坝建造成上窄下宽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三峡船闸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应变片是一种检测物体形变的器件，其结构如图甲所示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将它接入图乙的电路，电源电压不变，</a:t>
            </a:r>
            <a:r>
              <a:rPr lang="en-US" altLang="zh-CN" i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为定值电阻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闭合开关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，当被检测物体发生拉伸形变时，应变片内的金属丝会被拉长变细，则（　　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应变片内的金属丝电阻变小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电流表示数变大</a:t>
            </a:r>
            <a:endParaRPr lang="zh-CN" altLang="zh-CN" sz="1400" kern="1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电压表示数变小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电压表与电流表示数之比变大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78532" y="5623730"/>
            <a:ext cx="172354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1048" y="9087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75554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7504" y="3429000"/>
            <a:ext cx="5960467" cy="2106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6943</Words>
  <Application>WPS 演示</Application>
  <PresentationFormat>自定义</PresentationFormat>
  <Paragraphs>455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等线</vt:lpstr>
      <vt:lpstr>Arial Unicode MS</vt:lpstr>
      <vt:lpstr>Calibri</vt:lpstr>
      <vt:lpstr>Cambria Math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442</cp:revision>
  <dcterms:created xsi:type="dcterms:W3CDTF">2020-11-06T05:24:00Z</dcterms:created>
  <dcterms:modified xsi:type="dcterms:W3CDTF">2025-09-13T03:03:27Z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11B3348B78ED403CBD31814C0E7A0149_12</vt:lpwstr>
  </property>
</Properties>
</file>